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4"/>
  </p:sldMasterIdLst>
  <p:notesMasterIdLst>
    <p:notesMasterId r:id="rId13"/>
  </p:notesMasterIdLst>
  <p:sldIdLst>
    <p:sldId id="539" r:id="rId5"/>
    <p:sldId id="551" r:id="rId6"/>
    <p:sldId id="541" r:id="rId7"/>
    <p:sldId id="547" r:id="rId8"/>
    <p:sldId id="542" r:id="rId9"/>
    <p:sldId id="543" r:id="rId10"/>
    <p:sldId id="552" r:id="rId11"/>
    <p:sldId id="55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39"/>
    <p:restoredTop sz="93059"/>
  </p:normalViewPr>
  <p:slideViewPr>
    <p:cSldViewPr snapToGrid="0">
      <p:cViewPr varScale="1">
        <p:scale>
          <a:sx n="55" d="100"/>
          <a:sy n="55" d="100"/>
        </p:scale>
        <p:origin x="27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DE26E-EA47-FA46-9A87-EC1BAABA493D}" type="datetimeFigureOut">
              <a:rPr lang="en-US" smtClean="0"/>
              <a:t>9/8/21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6C3F9-8869-F847-A06C-2AB145B613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401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86C3F9-8869-F847-A06C-2AB145B613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394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86C3F9-8869-F847-A06C-2AB145B613F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082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86C3F9-8869-F847-A06C-2AB145B613F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604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86C3F9-8869-F847-A06C-2AB145B613F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239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674" y="337019"/>
            <a:ext cx="10066240" cy="642695"/>
          </a:xfr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457D5501-A89E-4455-8BB1-F0749912FC79}" type="datetimeFigureOut">
              <a:rPr lang="en-US" smtClean="0"/>
              <a:pPr/>
              <a:t>9/8/21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BD7A91E9-861A-4982-BC76-76D8333529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E02C04A-2C11-A246-BC5C-A9FD0F0645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673" y="1201783"/>
            <a:ext cx="11150457" cy="5068389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082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F05CB33-0275-AE4A-8719-6678057D1C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94007"/>
            <a:ext cx="5232400" cy="1463040"/>
          </a:xfrm>
        </p:spPr>
        <p:txBody>
          <a:bodyPr anchor="ctr">
            <a:noAutofit/>
          </a:bodyPr>
          <a:lstStyle>
            <a:lvl1pPr algn="r">
              <a:defRPr sz="3200" spc="2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1"/>
            <a:ext cx="4102792" cy="2971800"/>
          </a:xfrm>
          <a:solidFill>
            <a:schemeClr val="bg1">
              <a:lumMod val="75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D5501-A89E-4455-8BB1-F0749912FC79}" type="datetimeFigureOut">
              <a:rPr lang="en-US" smtClean="0"/>
              <a:t>9/8/21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A91E9-861A-4982-BC76-76D8333529B9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 flipV="1">
            <a:off x="5846842" y="3759200"/>
            <a:ext cx="0" cy="2419306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57E953E-6C61-465B-B5A5-E9E4AFBF97FF}"/>
              </a:ext>
            </a:extLst>
          </p:cNvPr>
          <p:cNvSpPr>
            <a:spLocks noGrp="1" noChangeAspect="1"/>
          </p:cNvSpPr>
          <p:nvPr>
            <p:ph type="pic" idx="13"/>
          </p:nvPr>
        </p:nvSpPr>
        <p:spPr>
          <a:xfrm>
            <a:off x="4102792" y="1"/>
            <a:ext cx="3983948" cy="2971800"/>
          </a:xfrm>
          <a:solidFill>
            <a:schemeClr val="bg1">
              <a:lumMod val="75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50D1C7C-2986-40CD-9A97-D398EB01886B}"/>
              </a:ext>
            </a:extLst>
          </p:cNvPr>
          <p:cNvSpPr>
            <a:spLocks noGrp="1" noChangeAspect="1"/>
          </p:cNvSpPr>
          <p:nvPr>
            <p:ph type="pic" idx="14"/>
          </p:nvPr>
        </p:nvSpPr>
        <p:spPr>
          <a:xfrm>
            <a:off x="8086740" y="1"/>
            <a:ext cx="4102792" cy="2971800"/>
          </a:xfrm>
          <a:solidFill>
            <a:schemeClr val="bg1">
              <a:lumMod val="75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3A9F3CE-0183-47AD-87A4-72E542C80CDB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1295400" y="5394960"/>
            <a:ext cx="4394200" cy="840839"/>
          </a:xfrm>
        </p:spPr>
        <p:txBody>
          <a:bodyPr lIns="91440" rIns="91440" anchor="t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B12AD5B-B77C-4776-AF8F-679D2DB0FE5A}"/>
              </a:ext>
            </a:extLst>
          </p:cNvPr>
          <p:cNvSpPr>
            <a:spLocks noGrp="1" noChangeAspect="1"/>
          </p:cNvSpPr>
          <p:nvPr>
            <p:ph type="pic" idx="16"/>
          </p:nvPr>
        </p:nvSpPr>
        <p:spPr>
          <a:xfrm>
            <a:off x="6227843" y="3690998"/>
            <a:ext cx="3411520" cy="2544801"/>
          </a:xfrm>
          <a:solidFill>
            <a:schemeClr val="bg1"/>
          </a:solidFill>
          <a:ln>
            <a:noFill/>
          </a:ln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E908DE4-F9E9-914D-BA4C-6D83417570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3331" y="5961568"/>
            <a:ext cx="1970405" cy="78345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CC309C6-40D3-FE4F-8E5B-B3F5122F16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68" y="2986791"/>
            <a:ext cx="12192000" cy="273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31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70F2692-5047-2643-AE2B-186944A63A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>
            <a:lvl1pPr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457D5501-A89E-4455-8BB1-F0749912FC79}" type="datetimeFigureOut">
              <a:rPr lang="en-US" smtClean="0"/>
              <a:pPr/>
              <a:t>9/8/21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BD7A91E9-861A-4982-BC76-76D8333529B9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39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677" y="376211"/>
            <a:ext cx="9720072" cy="564315"/>
          </a:xfr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14677" y="1332411"/>
            <a:ext cx="5264331" cy="4976949"/>
          </a:xfrm>
        </p:spPr>
        <p:txBody>
          <a:bodyPr/>
          <a:lstStyle>
            <a:lvl1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37515" y="1332411"/>
            <a:ext cx="5264331" cy="4976949"/>
          </a:xfrm>
        </p:spPr>
        <p:txBody>
          <a:bodyPr/>
          <a:lstStyle>
            <a:lvl1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457D5501-A89E-4455-8BB1-F0749912FC79}" type="datetimeFigureOut">
              <a:rPr lang="en-US" smtClean="0"/>
              <a:pPr/>
              <a:t>9/8/21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BD7A91E9-861A-4982-BC76-76D8333529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59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514676" y="389273"/>
            <a:ext cx="9720072" cy="538189"/>
          </a:xfr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24128" y="1056227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024128" y="2168433"/>
            <a:ext cx="4754880" cy="4140927"/>
          </a:xfrm>
        </p:spPr>
        <p:txBody>
          <a:bodyPr lIns="45720" rIns="45720"/>
          <a:lstStyle>
            <a:lvl1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5989320" y="1056227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5989320" y="2168433"/>
            <a:ext cx="4754880" cy="4140927"/>
          </a:xfrm>
        </p:spPr>
        <p:txBody>
          <a:bodyPr lIns="45720" rIns="45720"/>
          <a:lstStyle>
            <a:lvl1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457D5501-A89E-4455-8BB1-F0749912FC79}" type="datetimeFigureOut">
              <a:rPr lang="en-US" smtClean="0"/>
              <a:pPr/>
              <a:t>9/8/21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BD7A91E9-861A-4982-BC76-76D8333529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11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590216"/>
            <a:ext cx="6019800" cy="1463040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3200" spc="200" baseline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276145"/>
            <a:ext cx="6019800" cy="73152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457D5501-A89E-4455-8BB1-F0749912FC79}" type="datetimeFigureOut">
              <a:rPr lang="en-US" smtClean="0"/>
              <a:pPr/>
              <a:t>9/8/21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BD7A91E9-861A-4982-BC76-76D8333529B9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838200" y="4078072"/>
            <a:ext cx="5478838" cy="0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FFEF1BB-14E5-4B71-825E-8A1D301FCFA3}"/>
              </a:ext>
            </a:extLst>
          </p:cNvPr>
          <p:cNvCxnSpPr>
            <a:cxnSpLocks/>
          </p:cNvCxnSpPr>
          <p:nvPr/>
        </p:nvCxnSpPr>
        <p:spPr>
          <a:xfrm>
            <a:off x="840288" y="4120606"/>
            <a:ext cx="5476750" cy="0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08BE0DA8-D307-004F-96EE-EB5F7E5FEA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293" y="1005626"/>
            <a:ext cx="3799114" cy="118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96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Autofit/>
          </a:bodyPr>
          <a:lstStyle>
            <a:lvl1pPr algn="r">
              <a:defRPr sz="3200" spc="200" baseline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457D5501-A89E-4455-8BB1-F0749912FC79}" type="datetimeFigureOut">
              <a:rPr lang="en-US" smtClean="0"/>
              <a:pPr/>
              <a:t>9/8/21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BD7A91E9-861A-4982-BC76-76D8333529B9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B6AAC3CE-C0CF-434B-949C-B275354004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293" y="1005626"/>
            <a:ext cx="3799114" cy="118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67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57E16F8-E1F8-E84C-A5DF-B0B2B8FDD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590216"/>
            <a:ext cx="6459415" cy="135605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3200" spc="200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276145"/>
            <a:ext cx="6565900" cy="73152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457D5501-A89E-4455-8BB1-F0749912FC79}" type="datetimeFigureOut">
              <a:rPr lang="en-US" smtClean="0"/>
              <a:pPr/>
              <a:t>9/8/21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BD7A91E9-861A-4982-BC76-76D8333529B9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838200" y="4078072"/>
            <a:ext cx="5131329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BC8FAD2C-90B5-0E48-A23D-137328FD7D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9584" y="739881"/>
            <a:ext cx="3942902" cy="197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35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BFE2747-960E-B144-A005-1D603AFE17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9565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Autofit/>
          </a:bodyPr>
          <a:lstStyle>
            <a:lvl1pPr algn="r">
              <a:defRPr sz="3200" spc="200" baseline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457D5501-A89E-4455-8BB1-F0749912FC79}" type="datetimeFigureOut">
              <a:rPr lang="en-US" smtClean="0"/>
              <a:pPr/>
              <a:t>9/8/21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BD7A91E9-861A-4982-BC76-76D8333529B9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743FB539-99E3-374B-B4FA-02430A2433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9584" y="739881"/>
            <a:ext cx="3942902" cy="197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50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9BE12C9-11CF-0F46-B326-1C604EF32E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9565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Autofit/>
          </a:bodyPr>
          <a:lstStyle>
            <a:lvl1pPr algn="r">
              <a:defRPr sz="3200" spc="200" baseline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57D5501-A89E-4455-8BB1-F0749912FC79}" type="datetimeFigureOut">
              <a:rPr lang="en-US" smtClean="0"/>
              <a:t>9/8/21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D7A91E9-861A-4982-BC76-76D8333529B9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7EDCC3E-B9DB-48B4-94FA-5356F516C166}"/>
              </a:ext>
            </a:extLst>
          </p:cNvPr>
          <p:cNvSpPr>
            <a:spLocks noGrp="1" noChangeAspect="1"/>
          </p:cNvSpPr>
          <p:nvPr>
            <p:ph type="pic" idx="13"/>
          </p:nvPr>
        </p:nvSpPr>
        <p:spPr>
          <a:xfrm>
            <a:off x="640699" y="685800"/>
            <a:ext cx="2921000" cy="2517393"/>
          </a:xfrm>
          <a:solidFill>
            <a:schemeClr val="accent2"/>
          </a:solidFill>
        </p:spPr>
        <p:txBody>
          <a:bodyPr lIns="457200" tIns="365760" rIns="45720" bIns="45720" anchor="t"/>
          <a:lstStyle>
            <a:lvl1pPr marL="0" indent="0">
              <a:buNone/>
              <a:defRPr 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918171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3F7BBC1A-A823-E740-BE8E-A5A232824B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0" y="-27480"/>
            <a:ext cx="12192000" cy="68580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3073401"/>
          </a:xfrm>
          <a:solidFill>
            <a:schemeClr val="bg1">
              <a:lumMod val="75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457D5501-A89E-4455-8BB1-F0749912FC79}" type="datetimeFigureOut">
              <a:rPr lang="en-US" smtClean="0"/>
              <a:pPr/>
              <a:t>9/8/21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BD7A91E9-861A-4982-BC76-76D8333529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8CBB27-2FDE-4167-8DE7-7785B4385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64936"/>
            <a:ext cx="6798734" cy="1463040"/>
          </a:xfrm>
        </p:spPr>
        <p:txBody>
          <a:bodyPr anchor="ctr">
            <a:noAutofit/>
          </a:bodyPr>
          <a:lstStyle>
            <a:lvl1pPr algn="r">
              <a:defRPr sz="3200" spc="200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BB2C1726-B2E1-464D-B15A-D35E1AFEB0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36934" y="3664936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6081B96-058A-4072-8776-F09960CAD93E}"/>
              </a:ext>
            </a:extLst>
          </p:cNvPr>
          <p:cNvCxnSpPr/>
          <p:nvPr/>
        </p:nvCxnSpPr>
        <p:spPr>
          <a:xfrm flipV="1">
            <a:off x="7413176" y="3968904"/>
            <a:ext cx="0" cy="914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7152B130-0D2A-1B47-BE20-B8F8921950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3331" y="5961568"/>
            <a:ext cx="1970405" cy="78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0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alpha val="0"/>
              </a:schemeClr>
            </a:gs>
            <a:gs pos="100000">
              <a:schemeClr val="bg1">
                <a:lumMod val="0"/>
                <a:lumOff val="100000"/>
              </a:scheme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0CBB66-8236-4D4E-9F68-FCC9A0F71FE5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88652"/>
            <a:ext cx="12192000" cy="48210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779AD80-7E38-774D-A907-E73B9E869798}"/>
              </a:ext>
            </a:extLst>
          </p:cNvPr>
          <p:cNvSpPr/>
          <p:nvPr userDrawn="1"/>
        </p:nvSpPr>
        <p:spPr>
          <a:xfrm>
            <a:off x="6028602" y="6307323"/>
            <a:ext cx="6163398" cy="56343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73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674" y="337019"/>
            <a:ext cx="10066240" cy="6426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673" y="1201783"/>
            <a:ext cx="11150457" cy="5068389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08118" y="6486017"/>
            <a:ext cx="1216576" cy="2590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457D5501-A89E-4455-8BB1-F0749912FC79}" type="datetimeFigureOut">
              <a:rPr lang="en-US" smtClean="0"/>
              <a:pPr/>
              <a:t>9/8/21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673" y="6451878"/>
            <a:ext cx="545485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3767" y="6470704"/>
            <a:ext cx="623311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BD7A91E9-861A-4982-BC76-76D8333529B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921497A-26F2-2E4D-9DF3-DE5C5F63A6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09973" y="6392012"/>
            <a:ext cx="1852733" cy="68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735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61" r:id="rId4"/>
    <p:sldLayoutId id="2147483679" r:id="rId5"/>
    <p:sldLayoutId id="2147483680" r:id="rId6"/>
    <p:sldLayoutId id="2147483665" r:id="rId7"/>
    <p:sldLayoutId id="2147483666" r:id="rId8"/>
    <p:sldLayoutId id="2147483673" r:id="rId9"/>
    <p:sldLayoutId id="2147483674" r:id="rId10"/>
    <p:sldLayoutId id="2147483676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200" kern="1200" cap="all" spc="100" baseline="0">
          <a:solidFill>
            <a:srgbClr val="7030A0"/>
          </a:solidFill>
          <a:latin typeface="+mn-lt"/>
          <a:ea typeface="+mj-ea"/>
          <a:cs typeface="+mj-cs"/>
        </a:defRPr>
      </a:lvl1pPr>
    </p:titleStyle>
    <p:bodyStyle>
      <a:lvl1pPr marL="349250" indent="-230188" algn="l" defTabSz="914400" rtl="0" eaLnBrk="1" latinLnBrk="0" hangingPunct="1">
        <a:lnSpc>
          <a:spcPct val="114000"/>
        </a:lnSpc>
        <a:spcBef>
          <a:spcPts val="0"/>
        </a:spcBef>
        <a:spcAft>
          <a:spcPts val="0"/>
        </a:spcAft>
        <a:buClr>
          <a:schemeClr val="accent2"/>
        </a:buClr>
        <a:buSzPct val="100000"/>
        <a:buFont typeface="Arial" panose="020B0604020202020204" pitchFamily="34" charset="0"/>
        <a:buChar char="•"/>
        <a:tabLst/>
        <a:defRPr sz="2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579438" indent="-203200" algn="l" defTabSz="914400" rtl="0" eaLnBrk="1" latinLnBrk="0" hangingPunct="1">
        <a:lnSpc>
          <a:spcPct val="114000"/>
        </a:lnSpc>
        <a:spcBef>
          <a:spcPts val="0"/>
        </a:spcBef>
        <a:spcAft>
          <a:spcPts val="0"/>
        </a:spcAft>
        <a:buClr>
          <a:schemeClr val="accent2"/>
        </a:buClr>
        <a:buFont typeface="Wingdings 3" pitchFamily="18" charset="2"/>
        <a:buChar char=""/>
        <a:tabLst/>
        <a:defRPr sz="22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800100" indent="-220663" algn="l" defTabSz="914400" rtl="0" eaLnBrk="1" latinLnBrk="0" hangingPunct="1">
        <a:lnSpc>
          <a:spcPct val="114000"/>
        </a:lnSpc>
        <a:spcBef>
          <a:spcPts val="0"/>
        </a:spcBef>
        <a:spcAft>
          <a:spcPts val="0"/>
        </a:spcAft>
        <a:buClr>
          <a:schemeClr val="accent2"/>
        </a:buClr>
        <a:buFont typeface="Wingdings 3" pitchFamily="18" charset="2"/>
        <a:buChar char=""/>
        <a:tabLst/>
        <a:defRPr sz="1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1030288" indent="-174625" algn="l" defTabSz="914400" rtl="0" eaLnBrk="1" latinLnBrk="0" hangingPunct="1">
        <a:lnSpc>
          <a:spcPct val="114000"/>
        </a:lnSpc>
        <a:spcBef>
          <a:spcPts val="0"/>
        </a:spcBef>
        <a:spcAft>
          <a:spcPts val="0"/>
        </a:spcAft>
        <a:buClr>
          <a:schemeClr val="accent2"/>
        </a:buClr>
        <a:buFont typeface="Wingdings 3" pitchFamily="18" charset="2"/>
        <a:buChar char=""/>
        <a:tabLst/>
        <a:defRPr sz="1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1204913" indent="-174625" algn="l" defTabSz="914400" rtl="0" eaLnBrk="1" latinLnBrk="0" hangingPunct="1">
        <a:lnSpc>
          <a:spcPct val="114000"/>
        </a:lnSpc>
        <a:spcBef>
          <a:spcPts val="0"/>
        </a:spcBef>
        <a:spcAft>
          <a:spcPts val="0"/>
        </a:spcAft>
        <a:buClr>
          <a:schemeClr val="accent2"/>
        </a:buClr>
        <a:buFont typeface="Wingdings 3" pitchFamily="18" charset="2"/>
        <a:buChar char=""/>
        <a:tabLst/>
        <a:defRPr sz="1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63691D3-AB06-1E4F-AF38-66412710E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6384"/>
            <a:ext cx="12192000" cy="691763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208B64B-AB89-374F-BC25-55158AEFD9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2564" y="569843"/>
            <a:ext cx="3297032" cy="9420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6193EE-DB7E-3745-AA22-E27351033D1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179"/>
          <a:stretch/>
        </p:blipFill>
        <p:spPr>
          <a:xfrm>
            <a:off x="5084527" y="-1115774"/>
            <a:ext cx="7080969" cy="86024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3A79DF-804C-4213-9963-E319D97E505D}"/>
              </a:ext>
            </a:extLst>
          </p:cNvPr>
          <p:cNvSpPr txBox="1"/>
          <p:nvPr/>
        </p:nvSpPr>
        <p:spPr>
          <a:xfrm>
            <a:off x="2218227" y="1713767"/>
            <a:ext cx="3875154" cy="31762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200" spc="-100" dirty="0">
                <a:solidFill>
                  <a:srgbClr val="5827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ONE APP. THREE STREAMS.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4400" spc="400" dirty="0">
                <a:solidFill>
                  <a:srgbClr val="5827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UNLIMITED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58277F"/>
                </a:solidFill>
                <a:latin typeface="Open Sans"/>
                <a:ea typeface="Open Sans"/>
                <a:cs typeface="Open Sans"/>
              </a:rPr>
              <a:t>EXCITEMENT!</a:t>
            </a:r>
          </a:p>
          <a:p>
            <a:pPr>
              <a:lnSpc>
                <a:spcPct val="80000"/>
              </a:lnSpc>
            </a:pPr>
            <a:endParaRPr lang="en-US" sz="2000" dirty="0">
              <a:solidFill>
                <a:srgbClr val="5827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2000" dirty="0">
              <a:solidFill>
                <a:srgbClr val="5827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2000" dirty="0">
                <a:solidFill>
                  <a:srgbClr val="5827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new </a:t>
            </a:r>
            <a:r>
              <a:rPr lang="en-US" sz="2000">
                <a:solidFill>
                  <a:srgbClr val="5827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RTI Music </a:t>
            </a:r>
            <a:r>
              <a:rPr lang="en-US" sz="2000" dirty="0">
                <a:solidFill>
                  <a:srgbClr val="5827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</a:t>
            </a:r>
            <a:r>
              <a:rPr lang="en-US" sz="2000">
                <a:solidFill>
                  <a:srgbClr val="5827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</a:t>
            </a:r>
            <a:br>
              <a:rPr lang="en-US" sz="2000">
                <a:solidFill>
                  <a:srgbClr val="5827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>
                <a:solidFill>
                  <a:srgbClr val="5827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MS-3 </a:t>
            </a:r>
            <a:r>
              <a:rPr lang="en-US" sz="2000" dirty="0">
                <a:solidFill>
                  <a:srgbClr val="5827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Music Streamer.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FECD2D-CEA0-824E-848D-88A5A8558E3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1621" y="5265347"/>
            <a:ext cx="5928479" cy="16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35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73DDA46-E654-924E-95F8-4375A0F122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6856DA-8690-304F-B2FB-08BA22596A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1183" y="1393372"/>
            <a:ext cx="3297032" cy="9420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BA1D83-1F97-2B4D-8ECA-0EAA8FDFF6B3}"/>
              </a:ext>
            </a:extLst>
          </p:cNvPr>
          <p:cNvSpPr txBox="1"/>
          <p:nvPr/>
        </p:nvSpPr>
        <p:spPr>
          <a:xfrm>
            <a:off x="5735380" y="2920291"/>
            <a:ext cx="4608783" cy="168584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i="1" dirty="0">
                <a:solidFill>
                  <a:srgbClr val="58277F"/>
                </a:solidFill>
                <a:ea typeface="+mn-lt"/>
                <a:cs typeface="+mn-lt"/>
              </a:rPr>
              <a:t>For Users:</a:t>
            </a:r>
            <a:br>
              <a:rPr lang="en-US" sz="2400" i="1" dirty="0">
                <a:solidFill>
                  <a:srgbClr val="58277F"/>
                </a:solidFill>
                <a:ea typeface="+mn-lt"/>
                <a:cs typeface="+mn-lt"/>
              </a:rPr>
            </a:br>
            <a:r>
              <a:rPr lang="en-US" sz="2400" dirty="0">
                <a:solidFill>
                  <a:srgbClr val="58277F"/>
                </a:solidFill>
                <a:ea typeface="+mn-lt"/>
                <a:cs typeface="+mn-lt"/>
              </a:rPr>
              <a:t>With native control from within the RTI App, RTI Music delivers an exceptional experience.  </a:t>
            </a:r>
            <a:endParaRPr lang="en-US" sz="2400" dirty="0">
              <a:solidFill>
                <a:srgbClr val="58277F"/>
              </a:solidFill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480DF0-83B4-4B41-99DB-700422CC1B62}"/>
              </a:ext>
            </a:extLst>
          </p:cNvPr>
          <p:cNvSpPr txBox="1"/>
          <p:nvPr/>
        </p:nvSpPr>
        <p:spPr>
          <a:xfrm>
            <a:off x="3790378" y="4968223"/>
            <a:ext cx="8230188" cy="168584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i="1">
                <a:solidFill>
                  <a:schemeClr val="bg1"/>
                </a:solidFill>
                <a:ea typeface="+mn-lt"/>
                <a:cs typeface="+mn-lt"/>
              </a:rPr>
              <a:t>For Integrators:</a:t>
            </a:r>
            <a:br>
              <a:rPr lang="en-US" sz="2400" i="1">
                <a:solidFill>
                  <a:schemeClr val="bg1"/>
                </a:solidFill>
                <a:ea typeface="+mn-lt"/>
                <a:cs typeface="+mn-lt"/>
              </a:rPr>
            </a:b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The new Integration Designer template, </a:t>
            </a:r>
            <a:br>
              <a:rPr lang="en-US" sz="2400">
                <a:solidFill>
                  <a:schemeClr val="bg1"/>
                </a:solidFill>
                <a:ea typeface="+mn-lt"/>
                <a:cs typeface="+mn-lt"/>
              </a:rPr>
            </a:b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auto-programming configuration utility, and rack-mount convenience make this an integrator-friendly solution.</a:t>
            </a:r>
            <a:endParaRPr lang="en-US" sz="2400">
              <a:solidFill>
                <a:schemeClr val="bg1"/>
              </a:solidFill>
              <a:cs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F2BA6F2-069B-DE46-A747-FB14A2B9491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974" y="709128"/>
            <a:ext cx="5253235" cy="403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1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2F06C25-3FF2-D542-BC30-3892A11ED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RTI Music Highlights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AFBEC3-2A60-AE4C-A9C6-E86863F871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673" y="978934"/>
            <a:ext cx="5642890" cy="3877956"/>
          </a:xfrm>
        </p:spPr>
        <p:txBody>
          <a:bodyPr vert="horz" lIns="45720" tIns="45720" rIns="45720" bIns="45720" rtlCol="0" anchor="t">
            <a:normAutofit/>
          </a:bodyPr>
          <a:lstStyle/>
          <a:p>
            <a:pPr indent="-229870"/>
            <a:r>
              <a:rPr lang="en-US" sz="2400" dirty="0">
                <a:latin typeface="Open Sans"/>
                <a:ea typeface="Open Sans"/>
                <a:cs typeface="Open Sans"/>
              </a:rPr>
              <a:t>Native RTI Control (Single App)</a:t>
            </a:r>
          </a:p>
          <a:p>
            <a:pPr indent="-229870"/>
            <a:r>
              <a:rPr lang="en-US" sz="2400" dirty="0">
                <a:latin typeface="Open Sans"/>
                <a:ea typeface="Open Sans"/>
                <a:cs typeface="Open Sans"/>
              </a:rPr>
              <a:t>7 Built-in Streaming services*</a:t>
            </a:r>
          </a:p>
          <a:p>
            <a:pPr marL="579120" lvl="1" indent="-229870"/>
            <a:r>
              <a:rPr lang="en-US" sz="2000" dirty="0">
                <a:latin typeface="Open Sans"/>
                <a:ea typeface="Open Sans"/>
                <a:cs typeface="Open Sans"/>
              </a:rPr>
              <a:t>And more coming</a:t>
            </a:r>
          </a:p>
          <a:p>
            <a:pPr indent="-229870"/>
            <a:r>
              <a:rPr lang="en-US" sz="2400" spc="-100" dirty="0">
                <a:latin typeface="Open Sans"/>
                <a:ea typeface="Open Sans"/>
                <a:cs typeface="Open Sans"/>
              </a:rPr>
              <a:t>Create and edit playlists, favorites, and queues across platforms and  on the fly</a:t>
            </a:r>
            <a:endParaRPr lang="en-US" sz="2400" spc="-100" dirty="0"/>
          </a:p>
          <a:p>
            <a:pPr indent="-229870"/>
            <a:r>
              <a:rPr lang="en-US" sz="2400" dirty="0">
                <a:latin typeface="Open Sans"/>
                <a:ea typeface="Open Sans"/>
                <a:cs typeface="Open Sans"/>
              </a:rPr>
              <a:t>Search through streaming services and local music with an integrated pop-up keyboard. </a:t>
            </a:r>
          </a:p>
          <a:p>
            <a:pPr indent="-229870"/>
            <a:r>
              <a:rPr lang="en-US" sz="2400" dirty="0">
                <a:latin typeface="Open Sans"/>
                <a:ea typeface="Open Sans"/>
                <a:cs typeface="Open Sans"/>
              </a:rPr>
              <a:t>Commercial options available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2F37A18-EFBA-2740-96BD-01E6C13D4F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077" y="5294406"/>
            <a:ext cx="8341112" cy="62698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6D860B3-AC72-7C4E-9721-5E0BA8EEB5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6506" y="5294406"/>
            <a:ext cx="3610690" cy="5454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918E820-B611-423B-BEA1-4C9B1B6F8481}"/>
              </a:ext>
            </a:extLst>
          </p:cNvPr>
          <p:cNvSpPr txBox="1"/>
          <p:nvPr/>
        </p:nvSpPr>
        <p:spPr>
          <a:xfrm>
            <a:off x="39077" y="5921393"/>
            <a:ext cx="4721226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>
                <a:solidFill>
                  <a:schemeClr val="bg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 Streaming service availability varies by market.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613FB9-B33E-0C4D-8568-41E5F9D6C39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7444" y="410530"/>
            <a:ext cx="5490567" cy="411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23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2F06C25-3FF2-D542-BC30-3892A11ED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RTI Music highlights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AFBEC3-2A60-AE4C-A9C6-E86863F871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673" y="978934"/>
            <a:ext cx="6031901" cy="4518099"/>
          </a:xfrm>
        </p:spPr>
        <p:txBody>
          <a:bodyPr vert="horz" lIns="45720" tIns="45720" rIns="45720" bIns="45720" rtlCol="0" anchor="t">
            <a:normAutofit/>
          </a:bodyPr>
          <a:lstStyle/>
          <a:p>
            <a:pPr indent="-229870">
              <a:lnSpc>
                <a:spcPct val="113999"/>
              </a:lnSpc>
              <a:spcAft>
                <a:spcPts val="200"/>
              </a:spcAft>
            </a:pPr>
            <a:r>
              <a:rPr lang="en-US" sz="2400" dirty="0">
                <a:latin typeface="Open Sans"/>
                <a:ea typeface="Open Sans"/>
                <a:cs typeface="Open Sans"/>
              </a:rPr>
              <a:t>NEW Dedicated RTI Music Template</a:t>
            </a:r>
            <a:endParaRPr lang="en-US" sz="2400" dirty="0"/>
          </a:p>
          <a:p>
            <a:pPr indent="-229870">
              <a:lnSpc>
                <a:spcPct val="113999"/>
              </a:lnSpc>
              <a:spcAft>
                <a:spcPts val="200"/>
              </a:spcAft>
            </a:pPr>
            <a:r>
              <a:rPr lang="en-US" sz="2400" dirty="0">
                <a:latin typeface="Open Sans"/>
                <a:ea typeface="Open Sans"/>
                <a:cs typeface="Open Sans"/>
              </a:rPr>
              <a:t>Shipping ID9 and APEX ready</a:t>
            </a:r>
          </a:p>
          <a:p>
            <a:pPr indent="-229870">
              <a:lnSpc>
                <a:spcPct val="113999"/>
              </a:lnSpc>
              <a:spcAft>
                <a:spcPts val="200"/>
              </a:spcAft>
            </a:pPr>
            <a:r>
              <a:rPr lang="en-US" sz="2400" dirty="0" err="1">
                <a:latin typeface="Open Sans"/>
                <a:ea typeface="Open Sans"/>
                <a:cs typeface="Open Sans"/>
              </a:rPr>
              <a:t>AirPlay</a:t>
            </a:r>
            <a:r>
              <a:rPr lang="en-US" sz="2400" dirty="0">
                <a:latin typeface="Open Sans"/>
                <a:ea typeface="Open Sans"/>
                <a:cs typeface="Open Sans"/>
              </a:rPr>
              <a:t> enabled on all three outputs</a:t>
            </a:r>
            <a:endParaRPr lang="en-US" sz="2400" dirty="0"/>
          </a:p>
          <a:p>
            <a:pPr lvl="1" indent="-229870">
              <a:lnSpc>
                <a:spcPct val="113999"/>
              </a:lnSpc>
              <a:spcAft>
                <a:spcPts val="200"/>
              </a:spcAft>
            </a:pPr>
            <a:r>
              <a:rPr lang="en-US" sz="1800" dirty="0">
                <a:latin typeface="Open Sans"/>
                <a:ea typeface="Open Sans"/>
                <a:cs typeface="Open Sans"/>
              </a:rPr>
              <a:t>For playing Apple Music or Amazon Music</a:t>
            </a:r>
            <a:endParaRPr lang="en-US" sz="1800" dirty="0"/>
          </a:p>
          <a:p>
            <a:pPr indent="-229870">
              <a:lnSpc>
                <a:spcPct val="113999"/>
              </a:lnSpc>
              <a:spcAft>
                <a:spcPts val="200"/>
              </a:spcAft>
            </a:pPr>
            <a:r>
              <a:rPr lang="en-US" sz="2400" dirty="0">
                <a:latin typeface="Open Sans"/>
                <a:ea typeface="Open Sans"/>
                <a:cs typeface="Open Sans"/>
              </a:rPr>
              <a:t>Integrates local music on a NAS or PC</a:t>
            </a:r>
          </a:p>
          <a:p>
            <a:pPr lvl="1" indent="-229870">
              <a:lnSpc>
                <a:spcPct val="113999"/>
              </a:lnSpc>
              <a:spcAft>
                <a:spcPts val="200"/>
              </a:spcAft>
            </a:pPr>
            <a:r>
              <a:rPr lang="en-US" sz="1800" dirty="0">
                <a:latin typeface="Open Sans"/>
                <a:ea typeface="Open Sans"/>
                <a:cs typeface="Open Sans"/>
              </a:rPr>
              <a:t>Including lossless audio formats</a:t>
            </a:r>
            <a:endParaRPr lang="en-US" sz="1800" dirty="0"/>
          </a:p>
          <a:p>
            <a:pPr indent="-229870">
              <a:lnSpc>
                <a:spcPct val="113999"/>
              </a:lnSpc>
              <a:spcAft>
                <a:spcPts val="200"/>
              </a:spcAft>
            </a:pPr>
            <a:r>
              <a:rPr lang="en-US" sz="2400" spc="-60" dirty="0">
                <a:latin typeface="Open Sans"/>
                <a:ea typeface="Open Sans"/>
                <a:cs typeface="Open Sans"/>
              </a:rPr>
              <a:t>Control up to eight MS-3’s when paired with RTI audio distribution</a:t>
            </a:r>
          </a:p>
          <a:p>
            <a:pPr indent="-229870">
              <a:lnSpc>
                <a:spcPct val="113999"/>
              </a:lnSpc>
              <a:spcAft>
                <a:spcPts val="200"/>
              </a:spcAft>
            </a:pPr>
            <a:r>
              <a:rPr lang="en-US" sz="2400" dirty="0">
                <a:latin typeface="Open Sans"/>
                <a:ea typeface="Open Sans"/>
                <a:cs typeface="Open Sans"/>
              </a:rPr>
              <a:t>Supports multiple users for each streaming service </a:t>
            </a:r>
            <a:r>
              <a:rPr lang="en-US" sz="1800" dirty="0">
                <a:latin typeface="Open Sans"/>
                <a:ea typeface="Open Sans"/>
                <a:cs typeface="Open Sans"/>
              </a:rPr>
              <a:t>(up to 26)</a:t>
            </a:r>
            <a:endParaRPr 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55E1A08-D70F-6843-AF64-814A5B122A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077" y="5294406"/>
            <a:ext cx="8341112" cy="6269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7A4E0A0-7363-774D-B1CD-72AB48EE86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6506" y="5294406"/>
            <a:ext cx="3610690" cy="54542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F765F03-0E6D-F84D-A493-8672C2CD38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3872" y="418321"/>
            <a:ext cx="5465417" cy="40990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41802AF-1001-A546-8EE6-1F54D781DC69}"/>
              </a:ext>
            </a:extLst>
          </p:cNvPr>
          <p:cNvSpPr txBox="1"/>
          <p:nvPr/>
        </p:nvSpPr>
        <p:spPr>
          <a:xfrm>
            <a:off x="39077" y="5921393"/>
            <a:ext cx="4721226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>
                <a:solidFill>
                  <a:schemeClr val="bg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Streaming service availability varies by market.</a:t>
            </a:r>
          </a:p>
        </p:txBody>
      </p:sp>
    </p:spTree>
    <p:extLst>
      <p:ext uri="{BB962C8B-B14F-4D97-AF65-F5344CB8AC3E}">
        <p14:creationId xmlns:p14="http://schemas.microsoft.com/office/powerpoint/2010/main" val="232520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C0585-4A2B-EF49-B512-5F8AF0B9F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Configuration Utility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A976C4-8232-244D-9A95-78DD70E8B30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96957" y="1103313"/>
            <a:ext cx="5419725" cy="4541583"/>
          </a:xfrm>
        </p:spPr>
        <p:txBody>
          <a:bodyPr vert="horz" lIns="45720" tIns="45720" rIns="45720" bIns="45720" rtlCol="0" anchor="t">
            <a:normAutofit/>
          </a:bodyPr>
          <a:lstStyle/>
          <a:p>
            <a:pPr indent="-229870">
              <a:spcAft>
                <a:spcPts val="200"/>
              </a:spcAft>
            </a:pPr>
            <a:r>
              <a:rPr lang="en-US" dirty="0">
                <a:latin typeface="Open Sans"/>
                <a:ea typeface="Open Sans"/>
                <a:cs typeface="Open Sans"/>
              </a:rPr>
              <a:t>Launch directly from Integration Designer </a:t>
            </a:r>
            <a:r>
              <a:rPr lang="en-US" sz="2200" dirty="0">
                <a:latin typeface="Open Sans"/>
                <a:ea typeface="Open Sans"/>
                <a:cs typeface="Open Sans"/>
              </a:rPr>
              <a:t>(10 and up)</a:t>
            </a:r>
          </a:p>
          <a:p>
            <a:pPr indent="-229870">
              <a:spcAft>
                <a:spcPts val="200"/>
              </a:spcAft>
            </a:pPr>
            <a:r>
              <a:rPr lang="en-US" dirty="0">
                <a:latin typeface="Open Sans"/>
                <a:ea typeface="Open Sans"/>
                <a:cs typeface="Open Sans"/>
              </a:rPr>
              <a:t>Manage streaming accounts</a:t>
            </a:r>
          </a:p>
          <a:p>
            <a:pPr indent="-229870">
              <a:spcAft>
                <a:spcPts val="200"/>
              </a:spcAft>
            </a:pPr>
            <a:r>
              <a:rPr lang="en-US" dirty="0">
                <a:latin typeface="Open Sans"/>
                <a:ea typeface="Open Sans"/>
                <a:cs typeface="Open Sans"/>
              </a:rPr>
              <a:t>Customize hierarchy of menus</a:t>
            </a:r>
          </a:p>
          <a:p>
            <a:pPr indent="-229870">
              <a:spcAft>
                <a:spcPts val="200"/>
              </a:spcAft>
            </a:pPr>
            <a:r>
              <a:rPr lang="en-US" dirty="0">
                <a:latin typeface="Open Sans"/>
                <a:ea typeface="Open Sans"/>
                <a:cs typeface="Open Sans"/>
              </a:rPr>
              <a:t>Setup NAS and PC</a:t>
            </a:r>
          </a:p>
          <a:p>
            <a:pPr indent="-229870">
              <a:spcAft>
                <a:spcPts val="200"/>
              </a:spcAft>
            </a:pPr>
            <a:r>
              <a:rPr lang="en-US" dirty="0">
                <a:latin typeface="Open Sans"/>
                <a:ea typeface="Open Sans"/>
                <a:cs typeface="Open Sans"/>
              </a:rPr>
              <a:t>Remote access for configuration</a:t>
            </a:r>
          </a:p>
          <a:p>
            <a:pPr indent="-229870">
              <a:spcAft>
                <a:spcPts val="200"/>
              </a:spcAft>
            </a:pPr>
            <a:r>
              <a:rPr lang="en-US" dirty="0">
                <a:latin typeface="Open Sans"/>
                <a:ea typeface="Open Sans"/>
                <a:cs typeface="Open Sans"/>
              </a:rPr>
              <a:t>Enables direct launch of apps and features for the driver</a:t>
            </a:r>
          </a:p>
          <a:p>
            <a:pPr lvl="1" indent="-229870">
              <a:spcAft>
                <a:spcPts val="200"/>
              </a:spcAft>
            </a:pPr>
            <a:r>
              <a:rPr lang="en-US" dirty="0">
                <a:latin typeface="Open Sans"/>
                <a:ea typeface="Open Sans"/>
                <a:cs typeface="Open Sans"/>
              </a:rPr>
              <a:t>Create scenes and automation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BC72C90-5221-1144-99E5-22122D3A9B2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1734" y="714492"/>
            <a:ext cx="4908704" cy="50641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2CB9BD6-282E-C745-B724-7C7DAD0AAB2B}"/>
              </a:ext>
            </a:extLst>
          </p:cNvPr>
          <p:cNvSpPr txBox="1"/>
          <p:nvPr/>
        </p:nvSpPr>
        <p:spPr>
          <a:xfrm>
            <a:off x="39077" y="5921393"/>
            <a:ext cx="4721226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>
                <a:solidFill>
                  <a:schemeClr val="bg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Streaming service availability varies by market.</a:t>
            </a:r>
          </a:p>
        </p:txBody>
      </p:sp>
    </p:spTree>
    <p:extLst>
      <p:ext uri="{BB962C8B-B14F-4D97-AF65-F5344CB8AC3E}">
        <p14:creationId xmlns:p14="http://schemas.microsoft.com/office/powerpoint/2010/main" val="254257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3D94E36-5114-3646-BDE7-1E79B2CE0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MS-3: Music streamer – 3 Sources</a:t>
            </a:r>
          </a:p>
        </p:txBody>
      </p:sp>
      <p:pic>
        <p:nvPicPr>
          <p:cNvPr id="12" name="Content Placeholder 1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5DD4336-1CB4-D547-89EF-5F0462BEAD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291"/>
          <a:stretch/>
        </p:blipFill>
        <p:spPr bwMode="auto">
          <a:xfrm>
            <a:off x="6385708" y="4075304"/>
            <a:ext cx="5825167" cy="124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DC705BC-5507-2F4E-A4FA-7C676AB1E43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85913" y="1103313"/>
            <a:ext cx="5607050" cy="5064125"/>
          </a:xfrm>
        </p:spPr>
        <p:txBody>
          <a:bodyPr vert="horz" lIns="45720" tIns="45720" rIns="45720" bIns="45720" rtlCol="0" anchor="t">
            <a:normAutofit lnSpcReduction="10000"/>
          </a:bodyPr>
          <a:lstStyle/>
          <a:p>
            <a:pPr indent="-229870"/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Integrator friendly</a:t>
            </a:r>
          </a:p>
          <a:p>
            <a:pPr indent="-229870"/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Custom install margins</a:t>
            </a:r>
          </a:p>
          <a:p>
            <a:pPr indent="-229870"/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1U rack mount with RTI faceplate</a:t>
            </a:r>
          </a:p>
          <a:p>
            <a:pPr indent="-229870"/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 independent streams</a:t>
            </a:r>
          </a:p>
          <a:p>
            <a:pPr indent="-229870"/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Hi-Res Audio DAC (24bit/192kHz)</a:t>
            </a:r>
          </a:p>
          <a:p>
            <a:pPr indent="-229870"/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Lossless Audio (FLAC/ALAC)</a:t>
            </a:r>
          </a:p>
          <a:p>
            <a:pPr indent="-229870"/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Warranty: 3 Years</a:t>
            </a:r>
          </a:p>
          <a:p>
            <a:pPr indent="-229870">
              <a:spcBef>
                <a:spcPts val="600"/>
              </a:spcBef>
            </a:pPr>
            <a:r>
              <a:rPr lang="en-US" b="1" dirty="0">
                <a:solidFill>
                  <a:schemeClr val="accent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Driver Features</a:t>
            </a:r>
          </a:p>
          <a:p>
            <a:pPr marL="579120" lvl="1">
              <a:buFont typeface="Arial" pitchFamily="18" charset="2"/>
              <a:buChar char="•"/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Control up to eight MS-3’s per system</a:t>
            </a:r>
          </a:p>
          <a:p>
            <a:pPr marL="579120" lvl="1">
              <a:buFont typeface="Arial" pitchFamily="18" charset="2"/>
              <a:buChar char="•"/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Auto-Discovery</a:t>
            </a:r>
          </a:p>
          <a:p>
            <a:pPr marL="579120" lvl="1">
              <a:buFont typeface="Arial" pitchFamily="18" charset="2"/>
              <a:buChar char="•"/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Enhanced Auto-Programming</a:t>
            </a:r>
          </a:p>
          <a:p>
            <a:pPr marL="799782" lvl="2">
              <a:buFont typeface="Arial" pitchFamily="18" charset="2"/>
              <a:buChar char="•"/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Cuts programming time in half</a:t>
            </a:r>
          </a:p>
          <a:p>
            <a:pPr marL="579120" lvl="1">
              <a:buFont typeface="Arial" pitchFamily="18" charset="2"/>
              <a:buChar char="•"/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Interactive keyboard</a:t>
            </a:r>
          </a:p>
        </p:txBody>
      </p:sp>
      <p:pic>
        <p:nvPicPr>
          <p:cNvPr id="14" name="Picture 13" descr="Shape&#10;&#10;Description automatically generated with low confidence">
            <a:extLst>
              <a:ext uri="{FF2B5EF4-FFF2-40B4-BE49-F238E27FC236}">
                <a16:creationId xmlns:a16="http://schemas.microsoft.com/office/drawing/2014/main" id="{3BCB8671-A0E7-FB45-98A2-914D41158A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3821" y="1614915"/>
            <a:ext cx="5079477" cy="1014206"/>
          </a:xfrm>
          <a:prstGeom prst="rect">
            <a:avLst/>
          </a:prstGeom>
        </p:spPr>
      </p:pic>
      <p:pic>
        <p:nvPicPr>
          <p:cNvPr id="16" name="Picture 15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7930DE14-AF4A-9F48-BF10-18C10B6179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3823" y="3045643"/>
            <a:ext cx="5079476" cy="76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32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3D94E36-5114-3646-BDE7-1E79B2CE0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RTI Music – Ecosystem at-a-glance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DC705BC-5507-2F4E-A4FA-7C676AB1E43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85913" y="1103313"/>
            <a:ext cx="4774709" cy="5064125"/>
          </a:xfrm>
        </p:spPr>
        <p:txBody>
          <a:bodyPr vert="horz" lIns="45720" tIns="45720" rIns="45720" bIns="45720" rtlCol="0" anchor="t">
            <a:normAutofit/>
          </a:bodyPr>
          <a:lstStyle/>
          <a:p>
            <a:pPr indent="-229870">
              <a:spcAft>
                <a:spcPts val="600"/>
              </a:spcAft>
            </a:pPr>
            <a:r>
              <a:rPr lang="en-US" sz="240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From Simple:</a:t>
            </a:r>
            <a:br>
              <a:rPr lang="en-US" sz="240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simple installations, the MS-3 can output its three streams to a multi-channel amp.</a:t>
            </a:r>
          </a:p>
          <a:p>
            <a:pPr indent="-229870"/>
            <a:r>
              <a:rPr lang="en-US" sz="240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Exceptional:</a:t>
            </a:r>
            <a:br>
              <a:rPr lang="en-US" sz="240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combined with an RTI audio distribution system (AD-4x/8x/16x) as in the diagram at right, RTI Music can scale to include up to eight MS-3 chassis (24 streams) in a system.</a:t>
            </a:r>
          </a:p>
          <a:p>
            <a:pPr indent="-229870"/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7D7229C-3F3C-E74D-95BE-125CAA7AC1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9717" y="968828"/>
            <a:ext cx="5833757" cy="5068887"/>
          </a:xfrm>
        </p:spPr>
      </p:pic>
    </p:spTree>
    <p:extLst>
      <p:ext uri="{BB962C8B-B14F-4D97-AF65-F5344CB8AC3E}">
        <p14:creationId xmlns:p14="http://schemas.microsoft.com/office/powerpoint/2010/main" val="3571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73DDA46-E654-924E-95F8-4375A0F122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3A79DF-804C-4213-9963-E319D97E505D}"/>
              </a:ext>
            </a:extLst>
          </p:cNvPr>
          <p:cNvSpPr txBox="1"/>
          <p:nvPr/>
        </p:nvSpPr>
        <p:spPr>
          <a:xfrm>
            <a:off x="5138528" y="2726635"/>
            <a:ext cx="4628323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>
                <a:solidFill>
                  <a:srgbClr val="58277F"/>
                </a:solidFill>
              </a:rPr>
              <a:t>MS-3 ships </a:t>
            </a:r>
            <a:r>
              <a:rPr lang="en-US" sz="2800" dirty="0">
                <a:solidFill>
                  <a:srgbClr val="58277F"/>
                </a:solidFill>
              </a:rPr>
              <a:t>week of 9/20/21</a:t>
            </a:r>
          </a:p>
          <a:p>
            <a:r>
              <a:rPr lang="en-US" dirty="0">
                <a:solidFill>
                  <a:srgbClr val="58277F"/>
                </a:solidFill>
                <a:cs typeface="Arial"/>
              </a:rPr>
              <a:t>   </a:t>
            </a:r>
          </a:p>
          <a:p>
            <a:r>
              <a:rPr lang="en-US" sz="2800" dirty="0">
                <a:solidFill>
                  <a:srgbClr val="58277F"/>
                </a:solidFill>
                <a:cs typeface="Arial"/>
              </a:rPr>
              <a:t>Learn more at:</a:t>
            </a:r>
          </a:p>
          <a:p>
            <a:r>
              <a:rPr lang="en-US" sz="2800" dirty="0">
                <a:solidFill>
                  <a:srgbClr val="58277F"/>
                </a:solidFill>
                <a:cs typeface="Arial"/>
              </a:rPr>
              <a:t>www.rticontrol.com/rti-music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56856DA-8690-304F-B2FB-08BA22596A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8041" y="1484243"/>
            <a:ext cx="3297032" cy="94200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48591A4-4037-0542-A977-BCC50568E79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94016"/>
            <a:ext cx="5395392" cy="607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70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TI_PPTheme">
  <a:themeElements>
    <a:clrScheme name="Custom 1">
      <a:dk1>
        <a:srgbClr val="240941"/>
      </a:dk1>
      <a:lt1>
        <a:sysClr val="window" lastClr="FFFFFF"/>
      </a:lt1>
      <a:dk2>
        <a:srgbClr val="492366"/>
      </a:dk2>
      <a:lt2>
        <a:srgbClr val="F2F2F2"/>
      </a:lt2>
      <a:accent1>
        <a:srgbClr val="240941"/>
      </a:accent1>
      <a:accent2>
        <a:srgbClr val="492366"/>
      </a:accent2>
      <a:accent3>
        <a:srgbClr val="58277F"/>
      </a:accent3>
      <a:accent4>
        <a:srgbClr val="7D41A3"/>
      </a:accent4>
      <a:accent5>
        <a:srgbClr val="A25BC8"/>
      </a:accent5>
      <a:accent6>
        <a:srgbClr val="CCAEDE"/>
      </a:accent6>
      <a:hlink>
        <a:srgbClr val="45A5ED"/>
      </a:hlink>
      <a:folHlink>
        <a:srgbClr val="A5A5A5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TI_PPTheme" id="{EA0D84F2-7366-4466-8A6C-DD0FCFA65B14}" vid="{B3CA7109-3891-4783-83F3-A2B23F6DB4C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251C1B0078E4408C7400FD09C24E20" ma:contentTypeVersion="13" ma:contentTypeDescription="Create a new document." ma:contentTypeScope="" ma:versionID="7ceeca3fac67627c0dd62be6fb53ea35">
  <xsd:schema xmlns:xsd="http://www.w3.org/2001/XMLSchema" xmlns:xs="http://www.w3.org/2001/XMLSchema" xmlns:p="http://schemas.microsoft.com/office/2006/metadata/properties" xmlns:ns2="86178b55-389c-4a3c-9834-f7322bf7e6e5" xmlns:ns3="8c85b999-4554-4728-81f1-e87c824e1ce0" targetNamespace="http://schemas.microsoft.com/office/2006/metadata/properties" ma:root="true" ma:fieldsID="51f108ac2919033e0549f4d26259f86b" ns2:_="" ns3:_="">
    <xsd:import namespace="86178b55-389c-4a3c-9834-f7322bf7e6e5"/>
    <xsd:import namespace="8c85b999-4554-4728-81f1-e87c824e1c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178b55-389c-4a3c-9834-f7322bf7e6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85b999-4554-4728-81f1-e87c824e1ce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1595B7B-F24D-46CC-9407-AF26DCDD5BB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CE2BF7-7954-427A-AEF5-A7128AC3A954}">
  <ds:schemaRefs>
    <ds:schemaRef ds:uri="86178b55-389c-4a3c-9834-f7322bf7e6e5"/>
    <ds:schemaRef ds:uri="8c85b999-4554-4728-81f1-e87c824e1ce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A181690-CE04-4B79-B5F0-713698130D42}">
  <ds:schemaRefs>
    <ds:schemaRef ds:uri="86178b55-389c-4a3c-9834-f7322bf7e6e5"/>
    <ds:schemaRef ds:uri="8c85b999-4554-4728-81f1-e87c824e1ce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387</Words>
  <Application>Microsoft Macintosh PowerPoint</Application>
  <PresentationFormat>Widescreen</PresentationFormat>
  <Paragraphs>60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Open Sans</vt:lpstr>
      <vt:lpstr>Open Sans SemiBold</vt:lpstr>
      <vt:lpstr>Wingdings 3</vt:lpstr>
      <vt:lpstr>RTI_PPTheme</vt:lpstr>
      <vt:lpstr>PowerPoint Presentation</vt:lpstr>
      <vt:lpstr>PowerPoint Presentation</vt:lpstr>
      <vt:lpstr>RTI Music Highlights</vt:lpstr>
      <vt:lpstr>RTI Music highlights</vt:lpstr>
      <vt:lpstr>Configuration Utility</vt:lpstr>
      <vt:lpstr>MS-3: Music streamer – 3 Sources</vt:lpstr>
      <vt:lpstr>RTI Music – Ecosystem at-a-glance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Bill Hensley</cp:lastModifiedBy>
  <cp:revision>5</cp:revision>
  <dcterms:created xsi:type="dcterms:W3CDTF">2020-09-09T20:56:46Z</dcterms:created>
  <dcterms:modified xsi:type="dcterms:W3CDTF">2021-09-08T15:49:23Z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0x01010008251C1B0078E4408C7400FD09C24E20</vt:lpwstr>
  </property>
</Properties>
</file>